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ld Standard TT"/>
      <p:regular r:id="rId21"/>
      <p:bold r:id="rId22"/>
      <p: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bold.fntdata"/><Relationship Id="rId10" Type="http://schemas.openxmlformats.org/officeDocument/2006/relationships/slide" Target="slides/slide5.xml"/><Relationship Id="rId21" Type="http://schemas.openxmlformats.org/officeDocument/2006/relationships/font" Target="fonts/OldStandardT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ldStandardT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b69bf671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b69bf67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b69bf671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b69bf671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b69bf671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b69bf671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b69bf671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b69bf671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b69bf671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b69bf671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b69bf67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b69bf67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b674a7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b674a7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0" y="0"/>
            <a:ext cx="9144000" cy="9270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0" y="0"/>
            <a:ext cx="9144000" cy="889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Istraživanje skupa podataka o horalima J.S. Baha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Mihailo Simić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0" y="47375"/>
            <a:ext cx="4045200" cy="7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Klasterovanje</a:t>
            </a:r>
            <a:endParaRPr/>
          </a:p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0" y="677775"/>
            <a:ext cx="40452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Hijerarhijsko (Agglomerative)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950" y="111800"/>
            <a:ext cx="4098526" cy="28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375" y="2946675"/>
            <a:ext cx="2867026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25" y="1304850"/>
            <a:ext cx="3710075" cy="37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0" y="43000"/>
            <a:ext cx="40956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Klasterovanje</a:t>
            </a:r>
            <a:endParaRPr sz="4200"/>
          </a:p>
        </p:txBody>
      </p:sp>
      <p:sp>
        <p:nvSpPr>
          <p:cNvPr id="163" name="Google Shape;163;p23"/>
          <p:cNvSpPr txBox="1"/>
          <p:nvPr>
            <p:ph idx="4294967295" type="subTitle"/>
          </p:nvPr>
        </p:nvSpPr>
        <p:spPr>
          <a:xfrm>
            <a:off x="0" y="766900"/>
            <a:ext cx="40956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DBSCAN</a:t>
            </a:r>
            <a:endParaRPr sz="21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0" y="2852300"/>
            <a:ext cx="28575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000" y="152400"/>
            <a:ext cx="4743600" cy="471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838" y="1247950"/>
            <a:ext cx="1556975" cy="15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0" y="0"/>
            <a:ext cx="91440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Klasterovanje</a:t>
            </a:r>
            <a:endParaRPr/>
          </a:p>
        </p:txBody>
      </p:sp>
      <p:sp>
        <p:nvSpPr>
          <p:cNvPr id="172" name="Google Shape;172;p24"/>
          <p:cNvSpPr txBox="1"/>
          <p:nvPr>
            <p:ph idx="4294967295" type="subTitle"/>
          </p:nvPr>
        </p:nvSpPr>
        <p:spPr>
          <a:xfrm>
            <a:off x="0" y="818575"/>
            <a:ext cx="91440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Poređenje modela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5" y="1249625"/>
            <a:ext cx="4315174" cy="34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425" y="948250"/>
            <a:ext cx="2562225" cy="186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425" y="2868575"/>
            <a:ext cx="2562225" cy="215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279663" y="4743300"/>
            <a:ext cx="38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DBSCAN klasterovanje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5014925" y="1571388"/>
            <a:ext cx="12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Hijerarhijsko klasterovanje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5278725" y="3746650"/>
            <a:ext cx="10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sredina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0" y="42350"/>
            <a:ext cx="45720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Pravila pridruživanja</a:t>
            </a:r>
            <a:endParaRPr/>
          </a:p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0" y="1307875"/>
            <a:ext cx="45720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650" y="2429625"/>
            <a:ext cx="4179851" cy="247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374" y="4356450"/>
            <a:ext cx="2289481" cy="5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9" y="4356450"/>
            <a:ext cx="2274314" cy="5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00" y="1915250"/>
            <a:ext cx="3641800" cy="21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4650" y="224650"/>
            <a:ext cx="4179850" cy="196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4294967295" type="title"/>
          </p:nvPr>
        </p:nvSpPr>
        <p:spPr>
          <a:xfrm>
            <a:off x="0" y="43000"/>
            <a:ext cx="52449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Pravila pridruživanja</a:t>
            </a:r>
            <a:endParaRPr sz="4200"/>
          </a:p>
        </p:txBody>
      </p:sp>
      <p:sp>
        <p:nvSpPr>
          <p:cNvPr id="195" name="Google Shape;195;p26"/>
          <p:cNvSpPr txBox="1"/>
          <p:nvPr>
            <p:ph idx="4294967295" type="subTitle"/>
          </p:nvPr>
        </p:nvSpPr>
        <p:spPr>
          <a:xfrm>
            <a:off x="0" y="766900"/>
            <a:ext cx="52449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FP-Growth</a:t>
            </a:r>
            <a:endParaRPr sz="2100"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250" y="3064200"/>
            <a:ext cx="3492924" cy="19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300" y="1231301"/>
            <a:ext cx="3602300" cy="14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975" y="2896625"/>
            <a:ext cx="3380900" cy="219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965" y="1231290"/>
            <a:ext cx="3380900" cy="159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887" y="2452199"/>
            <a:ext cx="1783718" cy="26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871" y="1231300"/>
            <a:ext cx="1783725" cy="9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0" y="0"/>
            <a:ext cx="91440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Eksplorativna analiza skupa podataka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5" y="1153450"/>
            <a:ext cx="429577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900" y="3618125"/>
            <a:ext cx="4457425" cy="119293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657275" y="1149500"/>
            <a:ext cx="4424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Choral ID: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Identifikator određenog horala (ukupno 62 horala).</a:t>
            </a:r>
            <a:endParaRPr sz="1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Event number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ID određenog događaja ili akorda unutar horala.</a:t>
            </a:r>
            <a:endParaRPr sz="1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Pojava tona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(3-14): Svaka od 12 tonova posebno navedena, označava da li se pojavljuje u određenom akordu (da ili ne).</a:t>
            </a:r>
            <a:endParaRPr sz="1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Klasa najnižeg tona 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Bass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): Klasa tona najnižeg glasa u datom akordu.</a:t>
            </a:r>
            <a:endParaRPr sz="1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Važnost akorda 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Meter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): Mera važnosti akorda, predstavljena na skali od 1 do 5.</a:t>
            </a:r>
            <a:endParaRPr sz="1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21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ld Standard TT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Naziv akorda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</a:t>
            </a:r>
            <a:r>
              <a:rPr b="1"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Chord label</a:t>
            </a:r>
            <a:r>
              <a:rPr lang="en" sz="1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): Naziv akorda koji se sastoji od klase tona i informacije da li je major (dur) ili minor (mol).</a:t>
            </a:r>
            <a:endParaRPr sz="9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0" y="0"/>
            <a:ext cx="9144000" cy="9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Pretprocesiranje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532" y="1482475"/>
            <a:ext cx="4183568" cy="31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00" y="1489250"/>
            <a:ext cx="4156300" cy="31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52150" y="1075325"/>
            <a:ext cx="4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66975" y="1067900"/>
            <a:ext cx="4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Explained variance ratio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731450" y="1038250"/>
            <a:ext cx="41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Cumulative variance ratio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65500" y="151300"/>
            <a:ext cx="383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Klasifikacija</a:t>
            </a:r>
            <a:endParaRPr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0" y="818575"/>
            <a:ext cx="45720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Stablo odlučivanja (Decision Tree)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25" y="1401725"/>
            <a:ext cx="3568150" cy="35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600" y="84550"/>
            <a:ext cx="2573000" cy="2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600" y="2512425"/>
            <a:ext cx="2573000" cy="254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879750" y="1090150"/>
            <a:ext cx="14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Matrica konfuzije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879750" y="3152800"/>
            <a:ext cx="117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Poređenje </a:t>
            </a:r>
            <a:r>
              <a:rPr b="1"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tačnosti </a:t>
            </a: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(accuracy) na trening i test skupu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980700" y="4743300"/>
            <a:ext cx="28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Vizualizovano stablo odlučivanja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0" y="0"/>
            <a:ext cx="457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</a:rPr>
              <a:t>Klasifikacija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>
            <p:ph idx="4294967295" type="subTitle"/>
          </p:nvPr>
        </p:nvSpPr>
        <p:spPr>
          <a:xfrm>
            <a:off x="0" y="684100"/>
            <a:ext cx="45720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Slučajna šuma (Random forest)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" y="1293575"/>
            <a:ext cx="3373974" cy="30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650" y="2955650"/>
            <a:ext cx="3530950" cy="18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148" y="126150"/>
            <a:ext cx="2605445" cy="25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4572000" y="989750"/>
            <a:ext cx="17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Poređenje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tačnosti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na trening i test skupu.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923075" y="3453863"/>
            <a:ext cx="16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Poređenje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tačnosti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stabla odlučivanja i slučajne šume.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212713" y="4405150"/>
            <a:ext cx="1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Matrica konfuzije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0" y="142125"/>
            <a:ext cx="45720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Klasifikacija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0" y="684100"/>
            <a:ext cx="45720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Naivni Bajes (Naive Bayes)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" y="1529500"/>
            <a:ext cx="382905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900" y="2855428"/>
            <a:ext cx="2165175" cy="209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900" y="142125"/>
            <a:ext cx="2165175" cy="21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177350" y="887013"/>
            <a:ext cx="11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Kategorički naivni Bajes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488650" y="3762875"/>
            <a:ext cx="36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238400" y="3695200"/>
            <a:ext cx="11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Bernulijev naivni Bajes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71475" y="4412575"/>
            <a:ext cx="38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Poređenje kategoričkog i Bernulijevog naivnog Bajesa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0" y="0"/>
            <a:ext cx="9144000" cy="9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Klasifikacija </a:t>
            </a:r>
            <a:endParaRPr sz="4200"/>
          </a:p>
        </p:txBody>
      </p:sp>
      <p:sp>
        <p:nvSpPr>
          <p:cNvPr id="121" name="Google Shape;121;p19"/>
          <p:cNvSpPr txBox="1"/>
          <p:nvPr>
            <p:ph idx="4294967295" type="subTitle"/>
          </p:nvPr>
        </p:nvSpPr>
        <p:spPr>
          <a:xfrm>
            <a:off x="0" y="818575"/>
            <a:ext cx="91440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Poboljšanje modela slučajne šume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684" y="2095575"/>
            <a:ext cx="1783225" cy="16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75" y="1551062"/>
            <a:ext cx="3014200" cy="26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9675" y="3510313"/>
            <a:ext cx="1683725" cy="151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501" y="3458736"/>
            <a:ext cx="1683725" cy="16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9135" y="1310275"/>
            <a:ext cx="1764815" cy="16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7502" y="1310287"/>
            <a:ext cx="1894025" cy="16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59225" y="4312200"/>
            <a:ext cx="49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Matrica konfuzije i tačnost na trening i test skupu nakon odsecanja klasa i balansiranja pomoću SMOTE algoritma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287500" y="3035450"/>
            <a:ext cx="38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Rezultati nakon grupisanja klasa u dve klase</a:t>
            </a:r>
            <a:endParaRPr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0" y="0"/>
            <a:ext cx="91440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Klasifikacija </a:t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subTitle"/>
          </p:nvPr>
        </p:nvSpPr>
        <p:spPr>
          <a:xfrm>
            <a:off x="0" y="818575"/>
            <a:ext cx="91440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Poređenje </a:t>
            </a:r>
            <a:r>
              <a:rPr lang="en" sz="2100">
                <a:solidFill>
                  <a:schemeClr val="accent1"/>
                </a:solidFill>
              </a:rPr>
              <a:t>modela</a:t>
            </a:r>
            <a:endParaRPr sz="2100">
              <a:solidFill>
                <a:schemeClr val="accent1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200" y="3344350"/>
            <a:ext cx="4296975" cy="152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75" y="3344350"/>
            <a:ext cx="4207426" cy="15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191" y="1374700"/>
            <a:ext cx="4296984" cy="15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275" y="1374700"/>
            <a:ext cx="4207426" cy="1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0" y="43000"/>
            <a:ext cx="40956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Klasterovanje</a:t>
            </a:r>
            <a:endParaRPr sz="4200"/>
          </a:p>
        </p:txBody>
      </p:sp>
      <p:sp>
        <p:nvSpPr>
          <p:cNvPr id="145" name="Google Shape;145;p21"/>
          <p:cNvSpPr txBox="1"/>
          <p:nvPr>
            <p:ph idx="4294967295" type="subTitle"/>
          </p:nvPr>
        </p:nvSpPr>
        <p:spPr>
          <a:xfrm>
            <a:off x="0" y="766900"/>
            <a:ext cx="40956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100"/>
              <a:t>K </a:t>
            </a:r>
            <a:r>
              <a:rPr lang="en" sz="2100"/>
              <a:t>sredina</a:t>
            </a:r>
            <a:r>
              <a:rPr lang="en" sz="2100"/>
              <a:t> (</a:t>
            </a:r>
            <a:r>
              <a:rPr i="1" lang="en" sz="2100"/>
              <a:t>K</a:t>
            </a:r>
            <a:r>
              <a:rPr lang="en" sz="2100"/>
              <a:t>-means)</a:t>
            </a:r>
            <a:endParaRPr sz="2100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4248000" y="152400"/>
            <a:ext cx="4743600" cy="48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113" y="1308797"/>
            <a:ext cx="2243375" cy="18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125" y="3242625"/>
            <a:ext cx="2243375" cy="18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